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3" r:id="rId3"/>
    <p:sldId id="261" r:id="rId4"/>
  </p:sldIdLst>
  <p:sldSz cx="12801600" cy="9601200" type="A3"/>
  <p:notesSz cx="6797675" cy="9926638"/>
  <p:defaultTextStyle>
    <a:defPPr>
      <a:defRPr lang="it-IT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7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88" y="9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60121" y="2982599"/>
            <a:ext cx="10881360" cy="205803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56D5-0767-4010-8D3C-BDD82600548A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89E2-611E-44F0-9CF6-05A7DF8B4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007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56D5-0767-4010-8D3C-BDD82600548A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89E2-611E-44F0-9CF6-05A7DF8B4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833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281161" y="384497"/>
            <a:ext cx="2880361" cy="819213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40081" y="384497"/>
            <a:ext cx="8427721" cy="819213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56D5-0767-4010-8D3C-BDD82600548A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89E2-611E-44F0-9CF6-05A7DF8B4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3590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60121" y="2982599"/>
            <a:ext cx="10881360" cy="205803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7264-0B33-4770-95EA-565E5CC23FF8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DA44-5672-45FA-A0AF-E527C1522B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1869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7264-0B33-4770-95EA-565E5CC23FF8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DA44-5672-45FA-A0AF-E527C1522B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797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11238" y="6169664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7264-0B33-4770-95EA-565E5CC23FF8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DA44-5672-45FA-A0AF-E527C1522B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4604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40081" y="2240284"/>
            <a:ext cx="5654041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07480" y="2240284"/>
            <a:ext cx="5654041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7264-0B33-4770-95EA-565E5CC23FF8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DA44-5672-45FA-A0AF-E527C1522B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4643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7264-0B33-4770-95EA-565E5CC23FF8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DA44-5672-45FA-A0AF-E527C1522B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33938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7264-0B33-4770-95EA-565E5CC23FF8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DA44-5672-45FA-A0AF-E527C1522B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049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7264-0B33-4770-95EA-565E5CC23FF8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DA44-5672-45FA-A0AF-E527C1522B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357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7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5071" y="382274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40081" y="2009144"/>
            <a:ext cx="4211637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7264-0B33-4770-95EA-565E5CC23FF8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DA44-5672-45FA-A0AF-E527C1522B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239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56D5-0767-4010-8D3C-BDD82600548A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89E2-611E-44F0-9CF6-05A7DF8B4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38579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7264-0B33-4770-95EA-565E5CC23FF8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DA44-5672-45FA-A0AF-E527C1522B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1953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7264-0B33-4770-95EA-565E5CC23FF8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DA44-5672-45FA-A0AF-E527C1522B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29054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281161" y="384497"/>
            <a:ext cx="2880361" cy="819213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40081" y="384497"/>
            <a:ext cx="8427721" cy="819213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7264-0B33-4770-95EA-565E5CC23FF8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DA44-5672-45FA-A0AF-E527C1522B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986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11238" y="6169664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56D5-0767-4010-8D3C-BDD82600548A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89E2-611E-44F0-9CF6-05A7DF8B4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429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40081" y="2240284"/>
            <a:ext cx="5654041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07480" y="2240284"/>
            <a:ext cx="5654041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56D5-0767-4010-8D3C-BDD82600548A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89E2-611E-44F0-9CF6-05A7DF8B4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447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56D5-0767-4010-8D3C-BDD82600548A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89E2-611E-44F0-9CF6-05A7DF8B4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310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56D5-0767-4010-8D3C-BDD82600548A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89E2-611E-44F0-9CF6-05A7DF8B4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578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56D5-0767-4010-8D3C-BDD82600548A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89E2-611E-44F0-9CF6-05A7DF8B4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7617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7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5071" y="382274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40081" y="2009144"/>
            <a:ext cx="4211637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56D5-0767-4010-8D3C-BDD82600548A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89E2-611E-44F0-9CF6-05A7DF8B4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264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56D5-0767-4010-8D3C-BDD82600548A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89E2-611E-44F0-9CF6-05A7DF8B4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846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40080" y="2240284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40080" y="8898894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356D5-0767-4010-8D3C-BDD82600548A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373881" y="8898894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174480" y="8898894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989E2-611E-44F0-9CF6-05A7DF8B4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9356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40080" y="2240284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40080" y="8898894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F7264-0B33-4770-95EA-565E5CC23FF8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373881" y="8898894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174480" y="8898894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9DA44-5672-45FA-A0AF-E527C1522B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34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ispec@federchimica.it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976" y="1920280"/>
            <a:ext cx="7665647" cy="7320879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6832848" y="3838074"/>
            <a:ext cx="6120680" cy="2622256"/>
          </a:xfrm>
          <a:prstGeom prst="rect">
            <a:avLst/>
          </a:prstGeom>
        </p:spPr>
        <p:txBody>
          <a:bodyPr wrap="square" lIns="0" tIns="64008" rIns="0" bIns="64008" anchor="ctr" anchorCtr="0">
            <a:spAutoFit/>
          </a:bodyPr>
          <a:lstStyle/>
          <a:p>
            <a:pPr marL="1588" algn="ctr"/>
            <a:r>
              <a:rPr lang="it-IT" sz="3600" b="1" dirty="0">
                <a:solidFill>
                  <a:schemeClr val="tx2">
                    <a:lumMod val="50000"/>
                  </a:schemeClr>
                </a:solidFill>
                <a:latin typeface="Aptos Display" panose="020B0004020202020204" pitchFamily="34" charset="0"/>
                <a:ea typeface="MS Mincho"/>
                <a:cs typeface="Arial" panose="020B0604020202020204" pitchFamily="34" charset="0"/>
              </a:rPr>
              <a:t>7</a:t>
            </a:r>
            <a:r>
              <a:rPr lang="it-IT" sz="3600" b="1" baseline="30000" dirty="0">
                <a:solidFill>
                  <a:schemeClr val="tx2">
                    <a:lumMod val="50000"/>
                  </a:schemeClr>
                </a:solidFill>
                <a:latin typeface="Aptos Display" panose="020B0004020202020204" pitchFamily="34" charset="0"/>
                <a:ea typeface="MS Mincho"/>
                <a:cs typeface="Arial" panose="020B0604020202020204" pitchFamily="34" charset="0"/>
              </a:rPr>
              <a:t>° </a:t>
            </a:r>
            <a:r>
              <a:rPr lang="it-IT" sz="3600" b="1" dirty="0" err="1">
                <a:solidFill>
                  <a:schemeClr val="tx2">
                    <a:lumMod val="50000"/>
                  </a:schemeClr>
                </a:solidFill>
                <a:latin typeface="Aptos Display" panose="020B0004020202020204" pitchFamily="34" charset="0"/>
                <a:ea typeface="MS Mincho"/>
                <a:cs typeface="Arial" panose="020B0604020202020204" pitchFamily="34" charset="0"/>
              </a:rPr>
              <a:t>Formulation</a:t>
            </a:r>
            <a:r>
              <a:rPr lang="it-IT" sz="3600" b="1" dirty="0">
                <a:solidFill>
                  <a:schemeClr val="tx2">
                    <a:lumMod val="50000"/>
                  </a:schemeClr>
                </a:solidFill>
                <a:latin typeface="Aptos Display" panose="020B0004020202020204" pitchFamily="34" charset="0"/>
                <a:ea typeface="MS Mincho"/>
                <a:cs typeface="Arial" panose="020B0604020202020204" pitchFamily="34" charset="0"/>
              </a:rPr>
              <a:t> Day</a:t>
            </a:r>
          </a:p>
          <a:p>
            <a:pPr marL="1588" algn="ctr"/>
            <a:endParaRPr lang="it-IT" sz="1400" b="1" dirty="0">
              <a:solidFill>
                <a:schemeClr val="tx2">
                  <a:lumMod val="50000"/>
                </a:schemeClr>
              </a:solidFill>
              <a:latin typeface="Aptos Display" panose="020B0004020202020204" pitchFamily="34" charset="0"/>
              <a:ea typeface="MS Mincho"/>
              <a:cs typeface="Arial" panose="020B0604020202020204" pitchFamily="34" charset="0"/>
            </a:endParaRPr>
          </a:p>
          <a:p>
            <a:pPr marL="84138" algn="ctr"/>
            <a:r>
              <a:rPr lang="it-IT" sz="2800" b="1" dirty="0">
                <a:solidFill>
                  <a:schemeClr val="tx2">
                    <a:lumMod val="50000"/>
                  </a:schemeClr>
                </a:solidFill>
                <a:latin typeface="Aptos Display" panose="020B0004020202020204" pitchFamily="34" charset="0"/>
                <a:ea typeface="MS Mincho"/>
                <a:cs typeface="Arial" panose="020B0604020202020204" pitchFamily="34" charset="0"/>
              </a:rPr>
              <a:t>Una nuova frontiera nella chimica </a:t>
            </a:r>
          </a:p>
          <a:p>
            <a:pPr marL="84138" algn="ctr"/>
            <a:r>
              <a:rPr lang="it-IT" sz="2800" b="1" dirty="0">
                <a:solidFill>
                  <a:schemeClr val="tx2">
                    <a:lumMod val="50000"/>
                  </a:schemeClr>
                </a:solidFill>
                <a:latin typeface="Aptos Display" panose="020B0004020202020204" pitchFamily="34" charset="0"/>
                <a:ea typeface="MS Mincho"/>
                <a:cs typeface="Arial" panose="020B0604020202020204" pitchFamily="34" charset="0"/>
              </a:rPr>
              <a:t>delle formulazioni:</a:t>
            </a:r>
          </a:p>
          <a:p>
            <a:pPr marL="84138" algn="ctr"/>
            <a:r>
              <a:rPr lang="it-IT" sz="2800" b="1" dirty="0">
                <a:solidFill>
                  <a:schemeClr val="tx2">
                    <a:lumMod val="50000"/>
                  </a:schemeClr>
                </a:solidFill>
                <a:latin typeface="Aptos Display" panose="020B0004020202020204" pitchFamily="34" charset="0"/>
                <a:ea typeface="MS Mincho"/>
                <a:cs typeface="Arial" panose="020B0604020202020204" pitchFamily="34" charset="0"/>
              </a:rPr>
              <a:t> intelligenza artificiale </a:t>
            </a:r>
          </a:p>
          <a:p>
            <a:pPr marL="84138" algn="ctr"/>
            <a:r>
              <a:rPr lang="it-IT" sz="2800" b="1" dirty="0">
                <a:solidFill>
                  <a:schemeClr val="tx2">
                    <a:lumMod val="50000"/>
                  </a:schemeClr>
                </a:solidFill>
                <a:latin typeface="Aptos Display" panose="020B0004020202020204" pitchFamily="34" charset="0"/>
                <a:ea typeface="MS Mincho"/>
                <a:cs typeface="Arial" panose="020B0604020202020204" pitchFamily="34" charset="0"/>
              </a:rPr>
              <a:t>tra esperienze e prospettive</a:t>
            </a:r>
            <a:r>
              <a:rPr lang="it-IT" sz="2800" b="1" dirty="0">
                <a:solidFill>
                  <a:schemeClr val="tx2">
                    <a:lumMod val="50000"/>
                  </a:schemeClr>
                </a:solidFill>
                <a:latin typeface="Arial"/>
                <a:ea typeface="MS Mincho"/>
                <a:cs typeface="Times New Roman"/>
              </a:rPr>
              <a:t> 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931327" y="8560525"/>
            <a:ext cx="460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2052" name="Immagine 12" descr="Descrizione: RC vertica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62" y="8102200"/>
            <a:ext cx="1584124" cy="1068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7660312" y="8362091"/>
            <a:ext cx="4501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4138" algn="ctr"/>
            <a:r>
              <a:rPr lang="it-IT" sz="1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Milano, 18 giugno 2024</a:t>
            </a:r>
          </a:p>
          <a:p>
            <a:pPr marL="84138" algn="ctr"/>
            <a:r>
              <a:rPr lang="it-IT" sz="16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Auditorium </a:t>
            </a:r>
            <a:r>
              <a:rPr lang="it-IT" sz="16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Federchimica</a:t>
            </a:r>
            <a:endParaRPr lang="it-IT" sz="1600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MS Mincho"/>
              <a:cs typeface="Arial" pitchFamily="34" charset="0"/>
            </a:endParaRPr>
          </a:p>
          <a:p>
            <a:pPr marL="84138" algn="ctr"/>
            <a:r>
              <a:rPr lang="it-IT" sz="16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Via Giovanni da Procida, 11 - Milano</a:t>
            </a:r>
          </a:p>
        </p:txBody>
      </p:sp>
      <p:pic>
        <p:nvPicPr>
          <p:cNvPr id="3" name="Immagine 2" descr="Immagine che contiene Carattere, testo, schermata, Elementi grafici&#10;&#10;Descrizione generata automaticamente">
            <a:extLst>
              <a:ext uri="{FF2B5EF4-FFF2-40B4-BE49-F238E27FC236}">
                <a16:creationId xmlns:a16="http://schemas.microsoft.com/office/drawing/2014/main" id="{CE90D479-B402-C6FD-68B3-63E7B9FE138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130" y="351411"/>
            <a:ext cx="2969978" cy="1124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377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04" y="100813"/>
            <a:ext cx="12601399" cy="364907"/>
          </a:xfrm>
          <a:prstGeom prst="rect">
            <a:avLst/>
          </a:prstGeom>
        </p:spPr>
      </p:pic>
      <p:sp>
        <p:nvSpPr>
          <p:cNvPr id="19" name="Segnaposto testo 6"/>
          <p:cNvSpPr txBox="1">
            <a:spLocks/>
          </p:cNvSpPr>
          <p:nvPr/>
        </p:nvSpPr>
        <p:spPr>
          <a:xfrm>
            <a:off x="6462301" y="864874"/>
            <a:ext cx="6156685" cy="5104987"/>
          </a:xfrm>
          <a:prstGeom prst="rect">
            <a:avLst/>
          </a:prstGeom>
          <a:solidFill>
            <a:srgbClr val="F3F7FB"/>
          </a:solidFill>
          <a:ln>
            <a:noFill/>
          </a:ln>
        </p:spPr>
        <p:txBody>
          <a:bodyPr wrap="square" lIns="128016" tIns="64008" rIns="128016" bIns="64008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3175" algn="ctr">
              <a:spcBef>
                <a:spcPts val="400"/>
              </a:spcBef>
              <a:buNone/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- SECONDA PARTE -</a:t>
            </a:r>
          </a:p>
          <a:p>
            <a:pPr marL="0" lvl="1" indent="3175" algn="ctr">
              <a:spcBef>
                <a:spcPts val="400"/>
              </a:spcBef>
              <a:buNone/>
            </a:pPr>
            <a:r>
              <a:rPr lang="it-IT" sz="1400" b="1" cap="all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Come le imprese della chimica delle formulazioni POSSONO </a:t>
            </a:r>
            <a:r>
              <a:rPr lang="it-IT" sz="1400" b="1" cap="all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implementaRE</a:t>
            </a:r>
            <a:r>
              <a:rPr lang="it-IT" sz="1400" b="1" cap="all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 le potenzialità della IA</a:t>
            </a:r>
          </a:p>
          <a:p>
            <a:pPr marL="0" lvl="1" indent="3175" algn="ctr">
              <a:spcBef>
                <a:spcPts val="400"/>
              </a:spcBef>
              <a:buNone/>
            </a:pPr>
            <a:r>
              <a:rPr lang="it-IT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Moderano: </a:t>
            </a:r>
            <a:r>
              <a:rPr lang="it-IT" sz="14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Francesco Meoni, </a:t>
            </a:r>
            <a:r>
              <a:rPr lang="en-US" sz="14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Bi-Rex</a:t>
            </a:r>
            <a:r>
              <a:rPr lang="en-US" sz="14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 e Elena </a:t>
            </a:r>
            <a:r>
              <a:rPr lang="en-US" sz="1400" i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Toninelli</a:t>
            </a:r>
            <a:r>
              <a:rPr lang="en-US" sz="14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, </a:t>
            </a:r>
            <a:r>
              <a:rPr lang="en-US" sz="1400" b="1" i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Eascon</a:t>
            </a:r>
            <a:endParaRPr lang="it-IT" sz="1400" b="1" i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MS Mincho"/>
              <a:cs typeface="Arial" pitchFamily="34" charset="0"/>
            </a:endParaRPr>
          </a:p>
          <a:p>
            <a:pPr marL="1073150" indent="-1073150">
              <a:spcBef>
                <a:spcPts val="400"/>
              </a:spcBef>
              <a:buNone/>
              <a:tabLst>
                <a:tab pos="355600" algn="l"/>
                <a:tab pos="1073150" algn="l"/>
              </a:tabLst>
            </a:pPr>
            <a:endParaRPr lang="it-IT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MS Mincho"/>
              <a:cs typeface="Arial" pitchFamily="34" charset="0"/>
            </a:endParaRPr>
          </a:p>
          <a:p>
            <a:pPr marL="1073150" indent="-1073150">
              <a:spcBef>
                <a:spcPts val="400"/>
              </a:spcBef>
              <a:buNone/>
              <a:tabLst>
                <a:tab pos="355600" algn="l"/>
                <a:tab pos="1073150" algn="l"/>
              </a:tabLst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Ore 15.45</a:t>
            </a:r>
            <a:r>
              <a:rPr lang="it-IT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	Casi d’uso dell’IA nell’industria di processo</a:t>
            </a:r>
            <a:br>
              <a:rPr lang="it-IT" sz="14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</a:br>
            <a:r>
              <a:rPr lang="it-IT" sz="14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Francesco Trovò,  </a:t>
            </a:r>
            <a:r>
              <a:rPr lang="it-IT" sz="14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ML-Cube</a:t>
            </a:r>
            <a:endParaRPr lang="it-IT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MS Mincho"/>
              <a:cs typeface="Arial" pitchFamily="34" charset="0"/>
            </a:endParaRPr>
          </a:p>
          <a:p>
            <a:pPr marL="0" lvl="1" indent="0" algn="just">
              <a:spcBef>
                <a:spcPts val="400"/>
              </a:spcBef>
              <a:buNone/>
              <a:tabLst>
                <a:tab pos="355600" algn="l"/>
                <a:tab pos="903288" algn="l"/>
              </a:tabLst>
            </a:pPr>
            <a:endParaRPr lang="it-IT" sz="1400" i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MS Mincho"/>
              <a:cs typeface="Arial" pitchFamily="34" charset="0"/>
            </a:endParaRPr>
          </a:p>
          <a:p>
            <a:pPr marL="0" indent="0">
              <a:spcBef>
                <a:spcPts val="400"/>
              </a:spcBef>
              <a:buNone/>
              <a:tabLst>
                <a:tab pos="355600" algn="l"/>
                <a:tab pos="1081088" algn="l"/>
              </a:tabLst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Ore 16.00</a:t>
            </a:r>
            <a:r>
              <a:rPr lang="it-IT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	Intelligenza Artificiale con applicazione alle 			formulazioni: uno sguardo alle attività di </a:t>
            </a:r>
            <a:r>
              <a:rPr lang="it-IT" sz="14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Syensqo</a:t>
            </a:r>
            <a:endParaRPr lang="en-US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MS Mincho"/>
              <a:cs typeface="Arial" pitchFamily="34" charset="0"/>
            </a:endParaRPr>
          </a:p>
          <a:p>
            <a:pPr marL="0" indent="0">
              <a:spcBef>
                <a:spcPts val="400"/>
              </a:spcBef>
              <a:buNone/>
              <a:tabLst>
                <a:tab pos="355600" algn="l"/>
                <a:tab pos="1081088" algn="l"/>
              </a:tabLst>
            </a:pP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		</a:t>
            </a:r>
            <a:r>
              <a:rPr lang="it-IT" sz="14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Alessio Tamburro, </a:t>
            </a:r>
            <a:r>
              <a:rPr lang="it-IT" sz="1400" b="1" i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Syensqo</a:t>
            </a:r>
            <a:endParaRPr lang="it-IT" sz="1400" b="1" i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MS Mincho"/>
              <a:cs typeface="Arial" pitchFamily="34" charset="0"/>
            </a:endParaRPr>
          </a:p>
          <a:p>
            <a:pPr marL="0" indent="0">
              <a:spcBef>
                <a:spcPts val="400"/>
              </a:spcBef>
              <a:buNone/>
              <a:tabLst>
                <a:tab pos="355600" algn="l"/>
                <a:tab pos="1081088" algn="l"/>
              </a:tabLst>
            </a:pPr>
            <a:endParaRPr lang="it-IT" sz="1400" i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MS Mincho"/>
              <a:cs typeface="Arial" pitchFamily="34" charset="0"/>
            </a:endParaRPr>
          </a:p>
          <a:p>
            <a:pPr marL="1073150" indent="-1073150">
              <a:spcBef>
                <a:spcPts val="400"/>
              </a:spcBef>
              <a:buNone/>
              <a:tabLst>
                <a:tab pos="355600" algn="l"/>
                <a:tab pos="1073150" algn="l"/>
              </a:tabLst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Ore	16.15	</a:t>
            </a:r>
            <a:r>
              <a:rPr lang="it-IT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Il machine learning per migliorare sicurezza, sostenibilità</a:t>
            </a:r>
            <a:br>
              <a:rPr lang="it-IT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</a:br>
            <a:r>
              <a:rPr lang="it-IT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e produttività della R&amp;S in ambito </a:t>
            </a:r>
            <a:r>
              <a:rPr lang="it-IT" sz="14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formulativo</a:t>
            </a:r>
            <a:endParaRPr lang="it-IT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MS Mincho"/>
              <a:cs typeface="Arial" pitchFamily="34" charset="0"/>
            </a:endParaRPr>
          </a:p>
          <a:p>
            <a:pPr marL="1073150" indent="-1073150">
              <a:spcBef>
                <a:spcPts val="400"/>
              </a:spcBef>
              <a:buNone/>
              <a:tabLst>
                <a:tab pos="355600" algn="l"/>
                <a:tab pos="1073150" algn="l"/>
              </a:tabLst>
            </a:pPr>
            <a:r>
              <a:rPr lang="it-IT" sz="14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		</a:t>
            </a:r>
            <a:r>
              <a:rPr lang="it-IT" sz="14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Gianluca </a:t>
            </a:r>
            <a:r>
              <a:rPr lang="it-IT" sz="1400" i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Selvestrel</a:t>
            </a:r>
            <a:r>
              <a:rPr lang="it-IT" sz="14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, </a:t>
            </a:r>
            <a:r>
              <a:rPr lang="it-IT" sz="14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Istituto di Ricerche Farmacologiche Mario Negri IRCCS</a:t>
            </a:r>
          </a:p>
          <a:p>
            <a:pPr marL="1073150" indent="-1073150">
              <a:spcBef>
                <a:spcPts val="400"/>
              </a:spcBef>
              <a:buNone/>
              <a:tabLst>
                <a:tab pos="355600" algn="l"/>
                <a:tab pos="1073150" algn="l"/>
              </a:tabLst>
            </a:pPr>
            <a:endParaRPr lang="it-IT" sz="1400" i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MS Mincho"/>
              <a:cs typeface="Arial" pitchFamily="34" charset="0"/>
            </a:endParaRPr>
          </a:p>
          <a:p>
            <a:pPr marL="0" indent="0">
              <a:spcBef>
                <a:spcPts val="400"/>
              </a:spcBef>
              <a:buNone/>
              <a:tabLst>
                <a:tab pos="355600" algn="l"/>
                <a:tab pos="1081088" algn="l"/>
              </a:tabLst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Ore	16.30	</a:t>
            </a:r>
            <a:r>
              <a:rPr lang="it-IT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L’esperienza di </a:t>
            </a:r>
            <a:r>
              <a:rPr lang="it-IT" sz="14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Clariant</a:t>
            </a:r>
            <a:r>
              <a:rPr lang="it-IT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 sulla IA</a:t>
            </a:r>
            <a:br>
              <a:rPr lang="it-IT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</a:br>
            <a:r>
              <a:rPr lang="it-IT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		</a:t>
            </a:r>
            <a:r>
              <a:rPr lang="it-IT" sz="14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Jose Luis Marin, </a:t>
            </a:r>
            <a:r>
              <a:rPr lang="it-IT" sz="1400" b="1" i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Clariant</a:t>
            </a:r>
            <a:endParaRPr lang="it-IT" sz="1400" i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MS Mincho"/>
              <a:cs typeface="Arial" pitchFamily="34" charset="0"/>
            </a:endParaRPr>
          </a:p>
          <a:p>
            <a:pPr marL="0" indent="0">
              <a:spcBef>
                <a:spcPts val="400"/>
              </a:spcBef>
              <a:buNone/>
              <a:tabLst>
                <a:tab pos="355600" algn="l"/>
                <a:tab pos="1081088" algn="l"/>
              </a:tabLst>
            </a:pPr>
            <a:endParaRPr lang="it-IT" sz="1400" b="1" i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MS Mincho"/>
              <a:cs typeface="Arial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9929193" y="8594051"/>
            <a:ext cx="273630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900113" algn="l"/>
                <a:tab pos="990600" algn="l"/>
                <a:tab pos="1260475" algn="l"/>
              </a:tabLst>
            </a:pPr>
            <a:r>
              <a:rPr lang="it-IT" sz="1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Per ulteriori informazioni:</a:t>
            </a:r>
          </a:p>
          <a:p>
            <a:pPr marR="0"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900113" algn="l"/>
                <a:tab pos="990600" algn="l"/>
                <a:tab pos="1260475" algn="l"/>
              </a:tabLst>
            </a:pPr>
            <a:r>
              <a:rPr lang="it-IT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Segreteria Aispec – tel. 02 34565 223 </a:t>
            </a:r>
          </a:p>
          <a:p>
            <a:pPr marR="0"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900113" algn="l"/>
                <a:tab pos="990600" algn="l"/>
                <a:tab pos="1260475" algn="l"/>
              </a:tabLst>
            </a:pPr>
            <a:r>
              <a:rPr lang="it-IT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e-mail: </a:t>
            </a:r>
            <a:r>
              <a:rPr lang="it-IT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  <a:hlinkClick r:id="rId3"/>
              </a:rPr>
              <a:t>aispec@federchimica.it</a:t>
            </a:r>
            <a:r>
              <a:rPr lang="it-IT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 </a:t>
            </a:r>
          </a:p>
        </p:txBody>
      </p:sp>
      <p:sp>
        <p:nvSpPr>
          <p:cNvPr id="6" name="Segnaposto testo 6"/>
          <p:cNvSpPr txBox="1">
            <a:spLocks/>
          </p:cNvSpPr>
          <p:nvPr/>
        </p:nvSpPr>
        <p:spPr>
          <a:xfrm>
            <a:off x="208112" y="556901"/>
            <a:ext cx="6120680" cy="3070584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0"/>
              </a:spcAft>
              <a:buNone/>
            </a:pPr>
            <a:r>
              <a:rPr lang="it-IT" sz="1400" b="1" u="sng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PROGRAMMA DEI LAVORI</a:t>
            </a:r>
          </a:p>
          <a:p>
            <a:pPr marL="0" indent="0" algn="just">
              <a:buNone/>
            </a:pPr>
            <a:endParaRPr lang="it-IT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MS Mincho"/>
              <a:cs typeface="Arial" pitchFamily="34" charset="0"/>
            </a:endParaRPr>
          </a:p>
          <a:p>
            <a:pPr marL="0" indent="0">
              <a:spcBef>
                <a:spcPts val="400"/>
              </a:spcBef>
              <a:buNone/>
              <a:tabLst>
                <a:tab pos="355600" algn="l"/>
                <a:tab pos="1081088" algn="l"/>
              </a:tabLst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Ore	13.45	</a:t>
            </a:r>
            <a:r>
              <a:rPr lang="it-IT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Registrazione dei partecipanti</a:t>
            </a:r>
          </a:p>
          <a:p>
            <a:pPr marL="0" indent="0">
              <a:spcBef>
                <a:spcPts val="400"/>
              </a:spcBef>
              <a:buNone/>
              <a:tabLst>
                <a:tab pos="355600" algn="l"/>
                <a:tab pos="1081088" algn="l"/>
              </a:tabLst>
            </a:pPr>
            <a:endParaRPr lang="it-IT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MS Mincho"/>
              <a:cs typeface="Arial" pitchFamily="34" charset="0"/>
            </a:endParaRPr>
          </a:p>
          <a:p>
            <a:pPr marL="0" indent="0">
              <a:spcBef>
                <a:spcPts val="400"/>
              </a:spcBef>
              <a:buNone/>
              <a:tabLst>
                <a:tab pos="355600" algn="l"/>
                <a:tab pos="1081088" algn="l"/>
              </a:tabLst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Ore	14.15 	</a:t>
            </a:r>
            <a:r>
              <a:rPr lang="it-IT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Benvenuto e apertura dei lavori</a:t>
            </a:r>
          </a:p>
          <a:p>
            <a:pPr marL="1077913" indent="0">
              <a:spcBef>
                <a:spcPts val="400"/>
              </a:spcBef>
              <a:buNone/>
              <a:tabLst>
                <a:tab pos="1077913" algn="l"/>
                <a:tab pos="1081088" algn="l"/>
              </a:tabLst>
            </a:pPr>
            <a:r>
              <a:rPr lang="it-IT" sz="14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Neoeletto Presidente </a:t>
            </a:r>
            <a:r>
              <a:rPr lang="it-IT" sz="1400" b="1" i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Aispec</a:t>
            </a:r>
            <a:endParaRPr lang="it-IT" sz="1400" b="1" i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MS Mincho"/>
              <a:cs typeface="Arial" pitchFamily="34" charset="0"/>
            </a:endParaRPr>
          </a:p>
          <a:p>
            <a:pPr marL="0" indent="0" algn="just">
              <a:spcBef>
                <a:spcPts val="400"/>
              </a:spcBef>
              <a:buNone/>
              <a:tabLst>
                <a:tab pos="355600" algn="l"/>
                <a:tab pos="1081088" algn="l"/>
              </a:tabLst>
            </a:pPr>
            <a:endParaRPr lang="it-IT" sz="1100" dirty="0">
              <a:solidFill>
                <a:schemeClr val="tx2">
                  <a:lumMod val="75000"/>
                </a:schemeClr>
              </a:solidFill>
              <a:highlight>
                <a:srgbClr val="FFFF00"/>
              </a:highlight>
              <a:latin typeface="Arial" pitchFamily="34" charset="0"/>
              <a:ea typeface="MS Mincho"/>
              <a:cs typeface="Arial" pitchFamily="34" charset="0"/>
            </a:endParaRPr>
          </a:p>
          <a:p>
            <a:pPr marL="1074738" indent="-1074738">
              <a:spcBef>
                <a:spcPts val="400"/>
              </a:spcBef>
              <a:buNone/>
              <a:tabLst>
                <a:tab pos="355600" algn="l"/>
                <a:tab pos="1081088" algn="l"/>
              </a:tabLst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Ore 	14.20	</a:t>
            </a:r>
            <a:r>
              <a:rPr lang="it-IT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Introduzione</a:t>
            </a:r>
          </a:p>
          <a:p>
            <a:pPr marL="1074738" indent="-1074738">
              <a:spcBef>
                <a:spcPts val="400"/>
              </a:spcBef>
              <a:buNone/>
              <a:tabLst>
                <a:tab pos="355600" algn="l"/>
                <a:tab pos="1081088" algn="l"/>
              </a:tabLst>
            </a:pPr>
            <a:r>
              <a:rPr lang="it-IT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		intelligenza artificiale e applicazioni industriali: focus su chimica delle formulazioni	</a:t>
            </a:r>
            <a:r>
              <a:rPr lang="it-IT" sz="14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	</a:t>
            </a:r>
            <a:br>
              <a:rPr lang="it-IT" sz="14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</a:br>
            <a:r>
              <a:rPr lang="it-IT" sz="14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Cristiana Gaburri, </a:t>
            </a:r>
            <a:r>
              <a:rPr lang="it-IT" sz="14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Direzione Centrale Tecnico Scientifica, Federchimica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80120" y="8889084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@Federchimica</a:t>
            </a:r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CE445D08-A610-A120-7B8A-70E5C568D65C}"/>
              </a:ext>
            </a:extLst>
          </p:cNvPr>
          <p:cNvSpPr txBox="1">
            <a:spLocks/>
          </p:cNvSpPr>
          <p:nvPr/>
        </p:nvSpPr>
        <p:spPr>
          <a:xfrm>
            <a:off x="6478955" y="5802482"/>
            <a:ext cx="6300700" cy="2478627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073150" indent="-1073150">
              <a:spcBef>
                <a:spcPts val="400"/>
              </a:spcBef>
              <a:buNone/>
              <a:tabLst>
                <a:tab pos="355600" algn="l"/>
                <a:tab pos="1073150" algn="l"/>
              </a:tabLst>
            </a:pPr>
            <a:endParaRPr lang="it-IT" sz="1400" b="1" i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MS Mincho"/>
              <a:cs typeface="Arial" pitchFamily="34" charset="0"/>
            </a:endParaRPr>
          </a:p>
          <a:p>
            <a:pPr marL="0" indent="0">
              <a:spcBef>
                <a:spcPts val="400"/>
              </a:spcBef>
              <a:buNone/>
              <a:tabLst>
                <a:tab pos="355600" algn="l"/>
                <a:tab pos="1081088" algn="l"/>
              </a:tabLst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Ore 16.45</a:t>
            </a:r>
            <a:r>
              <a:rPr lang="it-IT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	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Discussione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 e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domande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 ai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Relatori</a:t>
            </a:r>
            <a:endParaRPr lang="it-IT" sz="1400" i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MS Mincho"/>
              <a:cs typeface="Arial" pitchFamily="34" charset="0"/>
            </a:endParaRPr>
          </a:p>
          <a:p>
            <a:pPr marL="0" indent="0" algn="just">
              <a:spcBef>
                <a:spcPts val="400"/>
              </a:spcBef>
              <a:buNone/>
              <a:tabLst>
                <a:tab pos="355600" algn="l"/>
                <a:tab pos="1081088" algn="l"/>
              </a:tabLst>
            </a:pPr>
            <a:endParaRPr lang="it-IT" sz="1400" i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MS Mincho"/>
              <a:cs typeface="Arial" pitchFamily="34" charset="0"/>
            </a:endParaRPr>
          </a:p>
          <a:p>
            <a:pPr marL="1074738" indent="-1074738">
              <a:spcBef>
                <a:spcPts val="400"/>
              </a:spcBef>
              <a:buNone/>
              <a:tabLst>
                <a:tab pos="355600" algn="l"/>
                <a:tab pos="1081088" algn="l"/>
              </a:tabLst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Ore 17.00</a:t>
            </a:r>
            <a:r>
              <a:rPr lang="it-IT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	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Conclusioni</a:t>
            </a:r>
            <a:endParaRPr lang="en-US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MS Mincho"/>
              <a:cs typeface="Arial" pitchFamily="34" charset="0"/>
            </a:endParaRPr>
          </a:p>
          <a:p>
            <a:pPr marL="1074738" indent="-1074738">
              <a:spcBef>
                <a:spcPts val="400"/>
              </a:spcBef>
              <a:buNone/>
              <a:tabLst>
                <a:tab pos="355600" algn="l"/>
                <a:tab pos="1081088" algn="l"/>
              </a:tabLst>
            </a:pP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			</a:t>
            </a:r>
            <a:r>
              <a:rPr lang="it-IT" sz="14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Maurizio Masi, </a:t>
            </a:r>
            <a:r>
              <a:rPr lang="it-IT" sz="1400" b="1" i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PoliMi</a:t>
            </a:r>
            <a:endParaRPr lang="it-IT" sz="1400" b="1" i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MS Mincho"/>
              <a:cs typeface="Arial" pitchFamily="34" charset="0"/>
            </a:endParaRPr>
          </a:p>
          <a:p>
            <a:pPr marL="1074738" indent="-1074738">
              <a:spcBef>
                <a:spcPts val="400"/>
              </a:spcBef>
              <a:buNone/>
              <a:tabLst>
                <a:tab pos="355600" algn="l"/>
                <a:tab pos="1081088" algn="l"/>
              </a:tabLst>
            </a:pPr>
            <a:endParaRPr lang="it-IT" sz="1400" b="1" i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MS Mincho"/>
              <a:cs typeface="Arial" pitchFamily="34" charset="0"/>
            </a:endParaRPr>
          </a:p>
          <a:p>
            <a:pPr marL="1074738" indent="-1074738">
              <a:spcBef>
                <a:spcPts val="400"/>
              </a:spcBef>
              <a:buNone/>
              <a:tabLst>
                <a:tab pos="355600" algn="l"/>
                <a:tab pos="1081088" algn="l"/>
              </a:tabLst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Ore 17.15</a:t>
            </a:r>
            <a:r>
              <a:rPr lang="it-IT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	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Saluti</a:t>
            </a:r>
          </a:p>
          <a:p>
            <a:pPr marL="1074738" indent="-1074738">
              <a:spcBef>
                <a:spcPts val="400"/>
              </a:spcBef>
              <a:buNone/>
              <a:tabLst>
                <a:tab pos="355600" algn="l"/>
                <a:tab pos="1081088" algn="l"/>
              </a:tabLst>
            </a:pP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			</a:t>
            </a:r>
            <a:r>
              <a:rPr lang="it-IT" sz="14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Martino Verga, Delegato al Bilancio e al Budget, </a:t>
            </a:r>
            <a:r>
              <a:rPr lang="it-IT" sz="14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Federchimica</a:t>
            </a:r>
          </a:p>
          <a:p>
            <a:pPr marL="1074738" indent="-1074738">
              <a:spcBef>
                <a:spcPts val="400"/>
              </a:spcBef>
              <a:buNone/>
              <a:tabLst>
                <a:tab pos="355600" algn="l"/>
                <a:tab pos="1081088" algn="l"/>
              </a:tabLst>
            </a:pPr>
            <a:endParaRPr lang="it-IT" sz="1400" b="1" i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MS Mincho"/>
              <a:cs typeface="Arial" pitchFamily="34" charset="0"/>
            </a:endParaRPr>
          </a:p>
        </p:txBody>
      </p:sp>
      <p:sp>
        <p:nvSpPr>
          <p:cNvPr id="15" name="Segnaposto testo 6">
            <a:extLst>
              <a:ext uri="{FF2B5EF4-FFF2-40B4-BE49-F238E27FC236}">
                <a16:creationId xmlns:a16="http://schemas.microsoft.com/office/drawing/2014/main" id="{FF4DBF9D-E3C3-8EBF-98F2-C80C837DA7A1}"/>
              </a:ext>
            </a:extLst>
          </p:cNvPr>
          <p:cNvSpPr txBox="1">
            <a:spLocks/>
          </p:cNvSpPr>
          <p:nvPr/>
        </p:nvSpPr>
        <p:spPr>
          <a:xfrm>
            <a:off x="190245" y="3611727"/>
            <a:ext cx="6120680" cy="3925177"/>
          </a:xfrm>
          <a:prstGeom prst="rect">
            <a:avLst/>
          </a:prstGeom>
          <a:solidFill>
            <a:srgbClr val="F3F7FB"/>
          </a:solidFill>
        </p:spPr>
        <p:txBody>
          <a:bodyPr wrap="square" lIns="128016" tIns="64008" rIns="128016" bIns="64008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3175" algn="ctr">
              <a:spcBef>
                <a:spcPts val="400"/>
              </a:spcBef>
              <a:buNone/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- PRIMA PARTE -</a:t>
            </a:r>
          </a:p>
          <a:p>
            <a:pPr marL="0" lvl="1" indent="3175" algn="ctr">
              <a:spcBef>
                <a:spcPts val="400"/>
              </a:spcBef>
              <a:buNone/>
            </a:pPr>
            <a:r>
              <a:rPr lang="it-IT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I PROGETTI DEL POLITECNICO DI MILANO SU IA E CHIMICA FINE</a:t>
            </a:r>
          </a:p>
          <a:p>
            <a:pPr marL="0" lvl="1" indent="3175" algn="ctr">
              <a:spcBef>
                <a:spcPts val="400"/>
              </a:spcBef>
              <a:buNone/>
            </a:pPr>
            <a:r>
              <a:rPr lang="it-IT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Modera:</a:t>
            </a:r>
            <a:r>
              <a:rPr lang="it-IT" sz="14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 Flavio Manenti, </a:t>
            </a:r>
            <a:r>
              <a:rPr lang="it-IT" sz="1400" b="1" i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PoliMI</a:t>
            </a:r>
            <a:endParaRPr lang="it-IT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MS Mincho"/>
              <a:cs typeface="Arial" pitchFamily="34" charset="0"/>
            </a:endParaRPr>
          </a:p>
          <a:p>
            <a:pPr marL="1347788" lvl="1" indent="-269875">
              <a:spcBef>
                <a:spcPts val="400"/>
              </a:spcBef>
              <a:buNone/>
            </a:pPr>
            <a:endParaRPr lang="it-IT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MS Mincho"/>
              <a:cs typeface="Arial" pitchFamily="34" charset="0"/>
            </a:endParaRPr>
          </a:p>
          <a:p>
            <a:pPr marL="1074738" indent="-1074738">
              <a:spcBef>
                <a:spcPts val="400"/>
              </a:spcBef>
              <a:buNone/>
              <a:tabLst>
                <a:tab pos="355600" algn="l"/>
                <a:tab pos="1081088" algn="l"/>
              </a:tabLst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Ore	14.30	</a:t>
            </a:r>
            <a:r>
              <a:rPr lang="it-IT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Potenzialità dell’IA per la chimica fine e specialistica e competenze del Politecnico di Milano</a:t>
            </a:r>
          </a:p>
          <a:p>
            <a:pPr marL="1074738" indent="-1074738">
              <a:spcBef>
                <a:spcPts val="400"/>
              </a:spcBef>
              <a:buNone/>
              <a:tabLst>
                <a:tab pos="355600" algn="l"/>
                <a:tab pos="1081088" algn="l"/>
              </a:tabLst>
            </a:pPr>
            <a:r>
              <a:rPr lang="it-IT" sz="14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		Alberto Leva, </a:t>
            </a:r>
            <a:r>
              <a:rPr lang="it-IT" sz="1400" b="1" i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PoliMI</a:t>
            </a:r>
            <a:endParaRPr lang="it-IT" sz="1400" i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MS Mincho"/>
              <a:cs typeface="Arial" pitchFamily="34" charset="0"/>
            </a:endParaRPr>
          </a:p>
          <a:p>
            <a:pPr marL="0" indent="0">
              <a:spcBef>
                <a:spcPts val="400"/>
              </a:spcBef>
              <a:buNone/>
              <a:tabLst>
                <a:tab pos="355600" algn="l"/>
                <a:tab pos="1081088" algn="l"/>
              </a:tabLst>
            </a:pPr>
            <a:endParaRPr lang="it-IT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MS Mincho"/>
              <a:cs typeface="Arial" pitchFamily="34" charset="0"/>
            </a:endParaRPr>
          </a:p>
          <a:p>
            <a:pPr marL="1074738" indent="-1074738">
              <a:spcBef>
                <a:spcPts val="400"/>
              </a:spcBef>
              <a:buNone/>
              <a:tabLst>
                <a:tab pos="355600" algn="l"/>
                <a:tab pos="1081088" algn="l"/>
              </a:tabLst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Ore 14.45</a:t>
            </a:r>
            <a:r>
              <a:rPr lang="it-IT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	Applicazione di IA e digitalizzazione per la chimica delle formulazioni 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		</a:t>
            </a:r>
            <a:r>
              <a:rPr lang="it-IT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	</a:t>
            </a:r>
          </a:p>
          <a:p>
            <a:pPr marL="0" indent="0">
              <a:spcBef>
                <a:spcPts val="400"/>
              </a:spcBef>
              <a:buNone/>
              <a:tabLst>
                <a:tab pos="355600" algn="l"/>
                <a:tab pos="1081088" algn="l"/>
              </a:tabLst>
            </a:pPr>
            <a:r>
              <a:rPr lang="it-IT" sz="14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		Maurizio Masi, </a:t>
            </a:r>
            <a:r>
              <a:rPr lang="it-IT" sz="1400" b="1" i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PoliMI</a:t>
            </a:r>
            <a:endParaRPr lang="it-IT" sz="1400" b="1" i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MS Mincho"/>
              <a:cs typeface="Arial" pitchFamily="34" charset="0"/>
            </a:endParaRPr>
          </a:p>
          <a:p>
            <a:pPr marL="0" indent="0">
              <a:spcBef>
                <a:spcPts val="400"/>
              </a:spcBef>
              <a:buNone/>
              <a:tabLst>
                <a:tab pos="355600" algn="l"/>
                <a:tab pos="1081088" algn="l"/>
              </a:tabLst>
            </a:pPr>
            <a:endParaRPr lang="it-IT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MS Mincho"/>
              <a:cs typeface="Arial" pitchFamily="34" charset="0"/>
            </a:endParaRPr>
          </a:p>
          <a:p>
            <a:pPr marL="1074738" indent="-1074738">
              <a:spcBef>
                <a:spcPts val="400"/>
              </a:spcBef>
              <a:buNone/>
              <a:tabLst>
                <a:tab pos="355600" algn="l"/>
                <a:tab pos="1081088" algn="l"/>
              </a:tabLst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Ore 15.00	</a:t>
            </a:r>
            <a:r>
              <a:rPr lang="it-IT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TIRESIAS, una Suite di generazione automatica di modelli surrogati e AI-</a:t>
            </a:r>
            <a:r>
              <a:rPr lang="it-IT" sz="14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based</a:t>
            </a:r>
            <a:r>
              <a:rPr lang="it-IT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 </a:t>
            </a:r>
            <a:r>
              <a:rPr lang="it-IT" sz="14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optimization</a:t>
            </a:r>
            <a:r>
              <a:rPr lang="it-IT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 </a:t>
            </a:r>
          </a:p>
          <a:p>
            <a:pPr marL="1074738" indent="-1074738">
              <a:spcBef>
                <a:spcPts val="400"/>
              </a:spcBef>
              <a:buNone/>
              <a:tabLst>
                <a:tab pos="355600" algn="l"/>
                <a:tab pos="1081088" algn="l"/>
              </a:tabLst>
            </a:pPr>
            <a:r>
              <a:rPr lang="fr-FR" sz="14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		Luis Felipe Martinez Sanchez</a:t>
            </a:r>
            <a:r>
              <a:rPr lang="it-IT" sz="14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, </a:t>
            </a:r>
            <a:r>
              <a:rPr lang="it-IT" sz="1400" b="1" i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PoliMI</a:t>
            </a:r>
            <a:endParaRPr lang="it-IT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MS Mincho"/>
              <a:cs typeface="Arial" pitchFamily="34" charset="0"/>
            </a:endParaRPr>
          </a:p>
        </p:txBody>
      </p:sp>
      <p:sp>
        <p:nvSpPr>
          <p:cNvPr id="16" name="Segnaposto testo 6">
            <a:extLst>
              <a:ext uri="{FF2B5EF4-FFF2-40B4-BE49-F238E27FC236}">
                <a16:creationId xmlns:a16="http://schemas.microsoft.com/office/drawing/2014/main" id="{3710CDAF-4CA9-B241-0E7B-3C05754C74B3}"/>
              </a:ext>
            </a:extLst>
          </p:cNvPr>
          <p:cNvSpPr txBox="1">
            <a:spLocks/>
          </p:cNvSpPr>
          <p:nvPr/>
        </p:nvSpPr>
        <p:spPr>
          <a:xfrm>
            <a:off x="208112" y="8060950"/>
            <a:ext cx="6120680" cy="344710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073150" indent="-1073150">
              <a:spcBef>
                <a:spcPts val="400"/>
              </a:spcBef>
              <a:buNone/>
              <a:tabLst>
                <a:tab pos="355600" algn="l"/>
                <a:tab pos="1073150" algn="l"/>
              </a:tabLst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Ore 15.30     </a:t>
            </a:r>
            <a:r>
              <a:rPr lang="it-IT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Coffee Break</a:t>
            </a:r>
          </a:p>
        </p:txBody>
      </p:sp>
      <p:sp>
        <p:nvSpPr>
          <p:cNvPr id="17" name="Segnaposto testo 6">
            <a:extLst>
              <a:ext uri="{FF2B5EF4-FFF2-40B4-BE49-F238E27FC236}">
                <a16:creationId xmlns:a16="http://schemas.microsoft.com/office/drawing/2014/main" id="{E2813F8B-DFD0-D415-14AF-AA4170001BCF}"/>
              </a:ext>
            </a:extLst>
          </p:cNvPr>
          <p:cNvSpPr txBox="1">
            <a:spLocks/>
          </p:cNvSpPr>
          <p:nvPr/>
        </p:nvSpPr>
        <p:spPr>
          <a:xfrm>
            <a:off x="208112" y="7624242"/>
            <a:ext cx="6120680" cy="344710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073150" indent="-1073150">
              <a:spcBef>
                <a:spcPts val="400"/>
              </a:spcBef>
              <a:buNone/>
              <a:tabLst>
                <a:tab pos="355600" algn="l"/>
                <a:tab pos="1073150" algn="l"/>
              </a:tabLst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Ore 15.15     </a:t>
            </a:r>
            <a:r>
              <a:rPr lang="it-IT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S Mincho"/>
                <a:cs typeface="Arial" pitchFamily="34" charset="0"/>
              </a:rPr>
              <a:t>Discussione e domande ai Relatori</a:t>
            </a:r>
          </a:p>
        </p:txBody>
      </p:sp>
      <p:pic>
        <p:nvPicPr>
          <p:cNvPr id="32" name="Immagine 31">
            <a:extLst>
              <a:ext uri="{FF2B5EF4-FFF2-40B4-BE49-F238E27FC236}">
                <a16:creationId xmlns:a16="http://schemas.microsoft.com/office/drawing/2014/main" id="{0EA7CDDA-9ED3-1523-27C0-9BAE31E967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0228" y="8834917"/>
            <a:ext cx="1569856" cy="35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1106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29368</TotalTime>
  <Words>364</Words>
  <Application>Microsoft Office PowerPoint</Application>
  <PresentationFormat>Formato A3 (297x420 mm)</PresentationFormat>
  <Paragraphs>57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Aptos Display</vt:lpstr>
      <vt:lpstr>Arial</vt:lpstr>
      <vt:lpstr>Calibri</vt:lpstr>
      <vt:lpstr>Tema di Office</vt:lpstr>
      <vt:lpstr>Personalizza struttura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</dc:title>
  <dc:creator>Cremonesi Cremonesi</dc:creator>
  <cp:lastModifiedBy>Seveso Elisabetta</cp:lastModifiedBy>
  <cp:revision>217</cp:revision>
  <cp:lastPrinted>2024-06-17T13:06:15Z</cp:lastPrinted>
  <dcterms:created xsi:type="dcterms:W3CDTF">2018-10-03T13:16:12Z</dcterms:created>
  <dcterms:modified xsi:type="dcterms:W3CDTF">2024-06-17T13:17:45Z</dcterms:modified>
</cp:coreProperties>
</file>